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82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r>
              <a:rPr lang="en-US" smtClean="0"/>
              <a:t>jjff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87673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Computing: An Overview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6350437" y="3762018"/>
            <a:ext cx="7415927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revolutionizes the way businesses access and utilize technology. This transformative paradigm empowers organizations to leverage a vast network of remote servers and infrastructure, allowing them to access and manage computing resources on demand without the complexities and limitations of traditional on-premises infrastructure.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642842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68716" y="6409968"/>
            <a:ext cx="278522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3517" y="1099661"/>
            <a:ext cx="6096833" cy="627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Cloud Computing?</a:t>
            </a:r>
            <a:endParaRPr lang="en-US" sz="3955" dirty="0"/>
          </a:p>
        </p:txBody>
      </p:sp>
      <p:sp>
        <p:nvSpPr>
          <p:cNvPr id="6" name="Shape 3"/>
          <p:cNvSpPr/>
          <p:nvPr/>
        </p:nvSpPr>
        <p:spPr>
          <a:xfrm>
            <a:off x="6233517" y="2047637"/>
            <a:ext cx="7649766" cy="1551742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46996" y="2261116"/>
            <a:ext cx="2511504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2"/>
              </a:lnSpc>
              <a:buNone/>
            </a:pPr>
            <a:r>
              <a:rPr lang="en-US" sz="19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On-Demand Services</a:t>
            </a:r>
            <a:endParaRPr lang="en-US" sz="1978" dirty="0"/>
          </a:p>
        </p:txBody>
      </p:sp>
      <p:sp>
        <p:nvSpPr>
          <p:cNvPr id="8" name="Text 5"/>
          <p:cNvSpPr/>
          <p:nvPr/>
        </p:nvSpPr>
        <p:spPr>
          <a:xfrm>
            <a:off x="6446996" y="2702957"/>
            <a:ext cx="7222808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provides access to a wide range of services, including servers, storage, databases, networking, software, and more, all on demand.</a:t>
            </a:r>
            <a:endParaRPr lang="en-US" sz="1681" dirty="0"/>
          </a:p>
        </p:txBody>
      </p:sp>
      <p:sp>
        <p:nvSpPr>
          <p:cNvPr id="9" name="Shape 6"/>
          <p:cNvSpPr/>
          <p:nvPr/>
        </p:nvSpPr>
        <p:spPr>
          <a:xfrm>
            <a:off x="6233517" y="3812858"/>
            <a:ext cx="7649766" cy="1551742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6446996" y="4026337"/>
            <a:ext cx="2790825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2"/>
              </a:lnSpc>
              <a:buNone/>
            </a:pPr>
            <a:r>
              <a:rPr lang="en-US" sz="19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 and Flexibility</a:t>
            </a:r>
            <a:endParaRPr lang="en-US" sz="1978" dirty="0"/>
          </a:p>
        </p:txBody>
      </p:sp>
      <p:sp>
        <p:nvSpPr>
          <p:cNvPr id="11" name="Text 8"/>
          <p:cNvSpPr/>
          <p:nvPr/>
        </p:nvSpPr>
        <p:spPr>
          <a:xfrm>
            <a:off x="6446996" y="4468178"/>
            <a:ext cx="7222808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Businesses can effortlessly scale their resources up or down as their needs change, ensuring optimal performance and cost efficiency.</a:t>
            </a:r>
            <a:endParaRPr lang="en-US" sz="1681" dirty="0"/>
          </a:p>
        </p:txBody>
      </p:sp>
      <p:sp>
        <p:nvSpPr>
          <p:cNvPr id="12" name="Shape 9"/>
          <p:cNvSpPr/>
          <p:nvPr/>
        </p:nvSpPr>
        <p:spPr>
          <a:xfrm>
            <a:off x="6233517" y="5578078"/>
            <a:ext cx="7649766" cy="1551742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46996" y="5791557"/>
            <a:ext cx="259389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2"/>
              </a:lnSpc>
              <a:buNone/>
            </a:pPr>
            <a:r>
              <a:rPr lang="en-US" sz="197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Pay-As-You-Go Pricing</a:t>
            </a:r>
            <a:endParaRPr lang="en-US" sz="1978" dirty="0"/>
          </a:p>
        </p:txBody>
      </p:sp>
      <p:sp>
        <p:nvSpPr>
          <p:cNvPr id="14" name="Text 11"/>
          <p:cNvSpPr/>
          <p:nvPr/>
        </p:nvSpPr>
        <p:spPr>
          <a:xfrm>
            <a:off x="6446996" y="6233398"/>
            <a:ext cx="7222808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only pay for the resources they consume, eliminating the need for upfront capital investments and offering cost optimization.</a:t>
            </a:r>
            <a:endParaRPr lang="en-US" sz="168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33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51961" y="2944297"/>
            <a:ext cx="6618089" cy="567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1"/>
              </a:lnSpc>
              <a:buNone/>
            </a:pPr>
            <a:r>
              <a:rPr lang="en-US" sz="357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Advantages of Cloud Computing</a:t>
            </a:r>
            <a:endParaRPr lang="en-US" sz="3577" dirty="0"/>
          </a:p>
        </p:txBody>
      </p:sp>
      <p:sp>
        <p:nvSpPr>
          <p:cNvPr id="6" name="Shape 3"/>
          <p:cNvSpPr/>
          <p:nvPr/>
        </p:nvSpPr>
        <p:spPr>
          <a:xfrm>
            <a:off x="2351961" y="4018955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2520791" y="4099798"/>
            <a:ext cx="96560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146" dirty="0"/>
          </a:p>
        </p:txBody>
      </p:sp>
      <p:sp>
        <p:nvSpPr>
          <p:cNvPr id="8" name="Text 5"/>
          <p:cNvSpPr/>
          <p:nvPr/>
        </p:nvSpPr>
        <p:spPr>
          <a:xfrm>
            <a:off x="2979301" y="4018955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Efficiency</a:t>
            </a:r>
            <a:endParaRPr lang="en-US" sz="1789" dirty="0"/>
          </a:p>
        </p:txBody>
      </p:sp>
      <p:sp>
        <p:nvSpPr>
          <p:cNvPr id="9" name="Text 6"/>
          <p:cNvSpPr/>
          <p:nvPr/>
        </p:nvSpPr>
        <p:spPr>
          <a:xfrm>
            <a:off x="297930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significantly reduces IT infrastructure costs by eliminating the need for on-premises hardware, maintenance, and personnel.</a:t>
            </a:r>
            <a:endParaRPr lang="en-US" sz="1520" dirty="0"/>
          </a:p>
        </p:txBody>
      </p:sp>
      <p:sp>
        <p:nvSpPr>
          <p:cNvPr id="10" name="Shape 7"/>
          <p:cNvSpPr/>
          <p:nvPr/>
        </p:nvSpPr>
        <p:spPr>
          <a:xfrm>
            <a:off x="7411641" y="4018955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555706" y="4099798"/>
            <a:ext cx="146090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146" dirty="0"/>
          </a:p>
        </p:txBody>
      </p:sp>
      <p:sp>
        <p:nvSpPr>
          <p:cNvPr id="12" name="Text 9"/>
          <p:cNvSpPr/>
          <p:nvPr/>
        </p:nvSpPr>
        <p:spPr>
          <a:xfrm>
            <a:off x="8038981" y="4018955"/>
            <a:ext cx="2523530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 and Flexibility</a:t>
            </a:r>
            <a:endParaRPr lang="en-US" sz="1789" dirty="0"/>
          </a:p>
        </p:txBody>
      </p:sp>
      <p:sp>
        <p:nvSpPr>
          <p:cNvPr id="13" name="Text 10"/>
          <p:cNvSpPr/>
          <p:nvPr/>
        </p:nvSpPr>
        <p:spPr>
          <a:xfrm>
            <a:off x="803898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Businesses can easily adapt to changing demands by scaling resources up or down as needed, ensuring optimal performance and efficiency.</a:t>
            </a:r>
            <a:endParaRPr lang="en-US" sz="1520" dirty="0"/>
          </a:p>
        </p:txBody>
      </p:sp>
      <p:sp>
        <p:nvSpPr>
          <p:cNvPr id="14" name="Shape 11"/>
          <p:cNvSpPr/>
          <p:nvPr/>
        </p:nvSpPr>
        <p:spPr>
          <a:xfrm>
            <a:off x="2351961" y="6064687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5" name="Text 12"/>
          <p:cNvSpPr/>
          <p:nvPr/>
        </p:nvSpPr>
        <p:spPr>
          <a:xfrm>
            <a:off x="2494955" y="6145530"/>
            <a:ext cx="14835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146" dirty="0"/>
          </a:p>
        </p:txBody>
      </p:sp>
      <p:sp>
        <p:nvSpPr>
          <p:cNvPr id="16" name="Text 13"/>
          <p:cNvSpPr/>
          <p:nvPr/>
        </p:nvSpPr>
        <p:spPr>
          <a:xfrm>
            <a:off x="2979301" y="6064687"/>
            <a:ext cx="4200763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Collaboration and Productivity</a:t>
            </a:r>
            <a:endParaRPr lang="en-US" sz="1789" dirty="0"/>
          </a:p>
        </p:txBody>
      </p:sp>
      <p:sp>
        <p:nvSpPr>
          <p:cNvPr id="17" name="Text 14"/>
          <p:cNvSpPr/>
          <p:nvPr/>
        </p:nvSpPr>
        <p:spPr>
          <a:xfrm>
            <a:off x="2979301" y="6464379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Cloud-based services facilitate seamless collaboration, enabling teams to work together on projects, share files, and access data from anywhere.</a:t>
            </a:r>
            <a:endParaRPr lang="en-US" sz="1520" dirty="0"/>
          </a:p>
        </p:txBody>
      </p:sp>
      <p:sp>
        <p:nvSpPr>
          <p:cNvPr id="18" name="Shape 15"/>
          <p:cNvSpPr/>
          <p:nvPr/>
        </p:nvSpPr>
        <p:spPr>
          <a:xfrm>
            <a:off x="7411641" y="6064687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9" name="Text 16"/>
          <p:cNvSpPr/>
          <p:nvPr/>
        </p:nvSpPr>
        <p:spPr>
          <a:xfrm>
            <a:off x="7559516" y="6145530"/>
            <a:ext cx="138470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146" dirty="0"/>
          </a:p>
        </p:txBody>
      </p:sp>
      <p:sp>
        <p:nvSpPr>
          <p:cNvPr id="20" name="Text 17"/>
          <p:cNvSpPr/>
          <p:nvPr/>
        </p:nvSpPr>
        <p:spPr>
          <a:xfrm>
            <a:off x="8038981" y="6064687"/>
            <a:ext cx="3642003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Security and Compliance</a:t>
            </a:r>
            <a:endParaRPr lang="en-US" sz="1789" dirty="0"/>
          </a:p>
        </p:txBody>
      </p:sp>
      <p:sp>
        <p:nvSpPr>
          <p:cNvPr id="21" name="Text 18"/>
          <p:cNvSpPr/>
          <p:nvPr/>
        </p:nvSpPr>
        <p:spPr>
          <a:xfrm>
            <a:off x="8038981" y="6464379"/>
            <a:ext cx="4239339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providers invest heavily in security measures, offering robust data protection and compliance with industry regulations.</a:t>
            </a:r>
            <a:endParaRPr lang="en-US" sz="15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85797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Efficiency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20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Lower Initial Costs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381107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eliminates the need for upfront capital investments in hardware, software, and infrastructure.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201114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Reduced Operational Expenses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7421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providers handle maintenance, updates, and security, reducing operational costs and freeing up internal resources.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201114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Optimized Resource Utilization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7421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Pay-as-you-go pricing models allow businesses to pay only for the resources they consume, eliminating unnecessary expenses.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4594" y="717113"/>
            <a:ext cx="5887283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5"/>
              </a:lnSpc>
              <a:buNone/>
            </a:pPr>
            <a:r>
              <a:rPr lang="en-US" sz="417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Scalability and Flexibility</a:t>
            </a:r>
            <a:endParaRPr lang="en-US" sz="417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1717119"/>
            <a:ext cx="1125974" cy="19969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38348" y="1942267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Scaling</a:t>
            </a:r>
            <a:endParaRPr lang="en-US" sz="2086" dirty="0"/>
          </a:p>
        </p:txBody>
      </p:sp>
      <p:sp>
        <p:nvSpPr>
          <p:cNvPr id="8" name="Text 4"/>
          <p:cNvSpPr/>
          <p:nvPr/>
        </p:nvSpPr>
        <p:spPr>
          <a:xfrm>
            <a:off x="7738348" y="2408396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Businesses can easily adjust resources up or down to meet changing demands, ensuring optimal performance and efficiency.</a:t>
            </a:r>
            <a:endParaRPr lang="en-US" sz="177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3714036"/>
            <a:ext cx="1125974" cy="19969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38348" y="3939183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Global Reach</a:t>
            </a:r>
            <a:endParaRPr lang="en-US" sz="2086" dirty="0"/>
          </a:p>
        </p:txBody>
      </p:sp>
      <p:sp>
        <p:nvSpPr>
          <p:cNvPr id="11" name="Text 6"/>
          <p:cNvSpPr/>
          <p:nvPr/>
        </p:nvSpPr>
        <p:spPr>
          <a:xfrm>
            <a:off x="7738348" y="4405313"/>
            <a:ext cx="6103858" cy="10804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services can be accessed from anywhere in the world, enabling businesses to expand their reach and serve customers globally.</a:t>
            </a:r>
            <a:endParaRPr lang="en-US" sz="177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710952"/>
            <a:ext cx="1125974" cy="18015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8348" y="5936099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Rapid Deployment</a:t>
            </a:r>
            <a:endParaRPr lang="en-US" sz="2086" dirty="0"/>
          </a:p>
        </p:txBody>
      </p:sp>
      <p:sp>
        <p:nvSpPr>
          <p:cNvPr id="14" name="Text 8"/>
          <p:cNvSpPr/>
          <p:nvPr/>
        </p:nvSpPr>
        <p:spPr>
          <a:xfrm>
            <a:off x="7738348" y="6402229"/>
            <a:ext cx="6103858" cy="7203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New services and applications can be deployed quickly and easily on the cloud, accelerating time-to-market and agility.</a:t>
            </a:r>
            <a:endParaRPr lang="en-US" sz="177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4735" y="749022"/>
            <a:ext cx="7674531" cy="1234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62"/>
              </a:lnSpc>
              <a:buNone/>
            </a:pPr>
            <a:r>
              <a:rPr lang="en-US" sz="389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Improved Collaboration and Productivity</a:t>
            </a:r>
            <a:endParaRPr lang="en-US" sz="3890" dirty="0"/>
          </a:p>
        </p:txBody>
      </p:sp>
      <p:sp>
        <p:nvSpPr>
          <p:cNvPr id="6" name="Shape 3"/>
          <p:cNvSpPr/>
          <p:nvPr/>
        </p:nvSpPr>
        <p:spPr>
          <a:xfrm>
            <a:off x="734735" y="2298859"/>
            <a:ext cx="7674531" cy="5181600"/>
          </a:xfrm>
          <a:prstGeom prst="roundRect">
            <a:avLst>
              <a:gd name="adj" fmla="val 6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2355" y="2306479"/>
            <a:ext cx="7659291" cy="16102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52262" y="2440067"/>
            <a:ext cx="3406021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Collaboration</a:t>
            </a:r>
            <a:endParaRPr lang="en-US" sz="1653" dirty="0"/>
          </a:p>
        </p:txBody>
      </p:sp>
      <p:sp>
        <p:nvSpPr>
          <p:cNvPr id="9" name="Text 6"/>
          <p:cNvSpPr/>
          <p:nvPr/>
        </p:nvSpPr>
        <p:spPr>
          <a:xfrm>
            <a:off x="4785717" y="2440067"/>
            <a:ext cx="3406021" cy="1343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Cloud-based tools enable teams to work together on projects simultaneously, regardless of location.</a:t>
            </a:r>
            <a:endParaRPr lang="en-US" sz="1653" dirty="0"/>
          </a:p>
        </p:txBody>
      </p:sp>
      <p:sp>
        <p:nvSpPr>
          <p:cNvPr id="10" name="Shape 7"/>
          <p:cNvSpPr/>
          <p:nvPr/>
        </p:nvSpPr>
        <p:spPr>
          <a:xfrm>
            <a:off x="742355" y="3916680"/>
            <a:ext cx="7659291" cy="16102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52262" y="4050268"/>
            <a:ext cx="3406021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Shared Access to Data</a:t>
            </a:r>
            <a:endParaRPr lang="en-US" sz="1653" dirty="0"/>
          </a:p>
        </p:txBody>
      </p:sp>
      <p:sp>
        <p:nvSpPr>
          <p:cNvPr id="12" name="Text 9"/>
          <p:cNvSpPr/>
          <p:nvPr/>
        </p:nvSpPr>
        <p:spPr>
          <a:xfrm>
            <a:off x="4785717" y="4050268"/>
            <a:ext cx="3406021" cy="13430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Centralized data storage and access ensure everyone has the information they need, improving efficiency and decision-making.</a:t>
            </a:r>
            <a:endParaRPr lang="en-US" sz="1653" dirty="0"/>
          </a:p>
        </p:txBody>
      </p:sp>
      <p:sp>
        <p:nvSpPr>
          <p:cNvPr id="13" name="Shape 10"/>
          <p:cNvSpPr/>
          <p:nvPr/>
        </p:nvSpPr>
        <p:spPr>
          <a:xfrm>
            <a:off x="742355" y="5526881"/>
            <a:ext cx="7659291" cy="1945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52262" y="5660469"/>
            <a:ext cx="3406021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Mobility</a:t>
            </a:r>
            <a:endParaRPr lang="en-US" sz="1653" dirty="0"/>
          </a:p>
        </p:txBody>
      </p:sp>
      <p:sp>
        <p:nvSpPr>
          <p:cNvPr id="15" name="Text 12"/>
          <p:cNvSpPr/>
          <p:nvPr/>
        </p:nvSpPr>
        <p:spPr>
          <a:xfrm>
            <a:off x="4785717" y="5660469"/>
            <a:ext cx="3406021" cy="1678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5"/>
              </a:lnSpc>
              <a:buNone/>
            </a:pPr>
            <a:r>
              <a:rPr lang="en-US" sz="1653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Employees can access work files and applications from any device with an internet connection, fostering flexibility and productivity.</a:t>
            </a:r>
            <a:endParaRPr lang="en-US" sz="165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82407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7824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521887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Security and Compliance</a:t>
            </a:r>
            <a:endParaRPr lang="en-US" sz="32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42536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47255"/>
            <a:ext cx="2366724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Robust Security Measures</a:t>
            </a:r>
            <a:endParaRPr lang="en-US" sz="1601" dirty="0"/>
          </a:p>
        </p:txBody>
      </p:sp>
      <p:sp>
        <p:nvSpPr>
          <p:cNvPr id="8" name="Text 4"/>
          <p:cNvSpPr/>
          <p:nvPr/>
        </p:nvSpPr>
        <p:spPr>
          <a:xfrm>
            <a:off x="604837" y="220503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providers invest heavily in security technologies and practices, offering comprehensive protection against threats.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276600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8813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Encryption</a:t>
            </a:r>
            <a:endParaRPr lang="en-US" sz="1601" dirty="0"/>
          </a:p>
        </p:txBody>
      </p:sp>
      <p:sp>
        <p:nvSpPr>
          <p:cNvPr id="11" name="Text 6"/>
          <p:cNvSpPr/>
          <p:nvPr/>
        </p:nvSpPr>
        <p:spPr>
          <a:xfrm>
            <a:off x="604837" y="42391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Sensitive data is encrypted both at rest and in transit, safeguarding it from unauthorized access.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5034082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638800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Industry Compliance</a:t>
            </a:r>
            <a:endParaRPr lang="en-US" sz="1601" dirty="0"/>
          </a:p>
        </p:txBody>
      </p:sp>
      <p:sp>
        <p:nvSpPr>
          <p:cNvPr id="14" name="Text 8"/>
          <p:cNvSpPr/>
          <p:nvPr/>
        </p:nvSpPr>
        <p:spPr>
          <a:xfrm>
            <a:off x="604837" y="599658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providers adhere to industry regulations and standards, ensuring data privacy and security compliance.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7068145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672864"/>
            <a:ext cx="2433042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Backup and Recovery</a:t>
            </a:r>
            <a:endParaRPr lang="en-US" sz="1601" dirty="0"/>
          </a:p>
        </p:txBody>
      </p:sp>
      <p:sp>
        <p:nvSpPr>
          <p:cNvPr id="17" name="Text 10"/>
          <p:cNvSpPr/>
          <p:nvPr/>
        </p:nvSpPr>
        <p:spPr>
          <a:xfrm>
            <a:off x="604837" y="803064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Regular backups and disaster recovery plans minimize data loss and ensure business continuity.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73" y="1021199"/>
            <a:ext cx="7755255" cy="1167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5"/>
              </a:lnSpc>
              <a:buNone/>
            </a:pPr>
            <a:r>
              <a:rPr lang="en-US" sz="3676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Disaster Recovery and Business Continuity</a:t>
            </a:r>
            <a:endParaRPr lang="en-US" sz="3676" dirty="0"/>
          </a:p>
        </p:txBody>
      </p:sp>
      <p:sp>
        <p:nvSpPr>
          <p:cNvPr id="6" name="Shape 3"/>
          <p:cNvSpPr/>
          <p:nvPr/>
        </p:nvSpPr>
        <p:spPr>
          <a:xfrm>
            <a:off x="980480" y="2485787"/>
            <a:ext cx="22860" cy="4722614"/>
          </a:xfrm>
          <a:prstGeom prst="roundRect">
            <a:avLst>
              <a:gd name="adj" fmla="val 130178"/>
            </a:avLst>
          </a:prstGeom>
          <a:solidFill>
            <a:srgbClr val="4A6B6A"/>
          </a:solidFill>
          <a:ln/>
        </p:spPr>
      </p:sp>
      <p:sp>
        <p:nvSpPr>
          <p:cNvPr id="7" name="Shape 4"/>
          <p:cNvSpPr/>
          <p:nvPr/>
        </p:nvSpPr>
        <p:spPr>
          <a:xfrm>
            <a:off x="1192232" y="2920603"/>
            <a:ext cx="694373" cy="22860"/>
          </a:xfrm>
          <a:prstGeom prst="roundRect">
            <a:avLst>
              <a:gd name="adj" fmla="val 130178"/>
            </a:avLst>
          </a:prstGeom>
          <a:solidFill>
            <a:srgbClr val="4A6B6A"/>
          </a:solidFill>
          <a:ln/>
        </p:spPr>
      </p:sp>
      <p:sp>
        <p:nvSpPr>
          <p:cNvPr id="8" name="Shape 5"/>
          <p:cNvSpPr/>
          <p:nvPr/>
        </p:nvSpPr>
        <p:spPr>
          <a:xfrm>
            <a:off x="768727" y="2708910"/>
            <a:ext cx="446365" cy="44636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942320" y="2792016"/>
            <a:ext cx="99179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5"/>
              </a:lnSpc>
              <a:buNone/>
            </a:pPr>
            <a:r>
              <a:rPr lang="en-US" sz="220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05" dirty="0"/>
          </a:p>
        </p:txBody>
      </p:sp>
      <p:sp>
        <p:nvSpPr>
          <p:cNvPr id="10" name="Text 7"/>
          <p:cNvSpPr/>
          <p:nvPr/>
        </p:nvSpPr>
        <p:spPr>
          <a:xfrm>
            <a:off x="2082998" y="2684145"/>
            <a:ext cx="233398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83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Redundancy</a:t>
            </a:r>
            <a:endParaRPr lang="en-US" sz="1838" dirty="0"/>
          </a:p>
        </p:txBody>
      </p:sp>
      <p:sp>
        <p:nvSpPr>
          <p:cNvPr id="11" name="Text 8"/>
          <p:cNvSpPr/>
          <p:nvPr/>
        </p:nvSpPr>
        <p:spPr>
          <a:xfrm>
            <a:off x="2082998" y="3094792"/>
            <a:ext cx="6366629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en-US" sz="1562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providers replicate data across multiple data centers, ensuring availability even in the event of a disaster.</a:t>
            </a:r>
            <a:endParaRPr lang="en-US" sz="1562" dirty="0"/>
          </a:p>
        </p:txBody>
      </p:sp>
      <p:sp>
        <p:nvSpPr>
          <p:cNvPr id="12" name="Shape 9"/>
          <p:cNvSpPr/>
          <p:nvPr/>
        </p:nvSpPr>
        <p:spPr>
          <a:xfrm>
            <a:off x="1192232" y="4560927"/>
            <a:ext cx="694373" cy="22860"/>
          </a:xfrm>
          <a:prstGeom prst="roundRect">
            <a:avLst>
              <a:gd name="adj" fmla="val 130178"/>
            </a:avLst>
          </a:prstGeom>
          <a:solidFill>
            <a:srgbClr val="4A6B6A"/>
          </a:solidFill>
          <a:ln/>
        </p:spPr>
      </p:sp>
      <p:sp>
        <p:nvSpPr>
          <p:cNvPr id="13" name="Shape 10"/>
          <p:cNvSpPr/>
          <p:nvPr/>
        </p:nvSpPr>
        <p:spPr>
          <a:xfrm>
            <a:off x="768727" y="4349234"/>
            <a:ext cx="446365" cy="44636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916841" y="4432340"/>
            <a:ext cx="150138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5"/>
              </a:lnSpc>
              <a:buNone/>
            </a:pPr>
            <a:r>
              <a:rPr lang="en-US" sz="220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05" dirty="0"/>
          </a:p>
        </p:txBody>
      </p:sp>
      <p:sp>
        <p:nvSpPr>
          <p:cNvPr id="15" name="Text 12"/>
          <p:cNvSpPr/>
          <p:nvPr/>
        </p:nvSpPr>
        <p:spPr>
          <a:xfrm>
            <a:off x="2082998" y="4324469"/>
            <a:ext cx="247697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83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Disaster Recovery Plans</a:t>
            </a:r>
            <a:endParaRPr lang="en-US" sz="1838" dirty="0"/>
          </a:p>
        </p:txBody>
      </p:sp>
      <p:sp>
        <p:nvSpPr>
          <p:cNvPr id="16" name="Text 13"/>
          <p:cNvSpPr/>
          <p:nvPr/>
        </p:nvSpPr>
        <p:spPr>
          <a:xfrm>
            <a:off x="2082998" y="4735116"/>
            <a:ext cx="6366629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en-US" sz="1562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services offer pre-configured disaster recovery plans, allowing businesses to quickly recover and resume operations.</a:t>
            </a:r>
            <a:endParaRPr lang="en-US" sz="1562" dirty="0"/>
          </a:p>
        </p:txBody>
      </p:sp>
      <p:sp>
        <p:nvSpPr>
          <p:cNvPr id="17" name="Shape 14"/>
          <p:cNvSpPr/>
          <p:nvPr/>
        </p:nvSpPr>
        <p:spPr>
          <a:xfrm>
            <a:off x="1192232" y="6201251"/>
            <a:ext cx="694373" cy="22860"/>
          </a:xfrm>
          <a:prstGeom prst="roundRect">
            <a:avLst>
              <a:gd name="adj" fmla="val 130178"/>
            </a:avLst>
          </a:prstGeom>
          <a:solidFill>
            <a:srgbClr val="4A6B6A"/>
          </a:solidFill>
          <a:ln/>
        </p:spPr>
      </p:sp>
      <p:sp>
        <p:nvSpPr>
          <p:cNvPr id="18" name="Shape 15"/>
          <p:cNvSpPr/>
          <p:nvPr/>
        </p:nvSpPr>
        <p:spPr>
          <a:xfrm>
            <a:off x="768727" y="5989558"/>
            <a:ext cx="446365" cy="446365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9" name="Text 16"/>
          <p:cNvSpPr/>
          <p:nvPr/>
        </p:nvSpPr>
        <p:spPr>
          <a:xfrm>
            <a:off x="915650" y="6072664"/>
            <a:ext cx="152400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5"/>
              </a:lnSpc>
              <a:buNone/>
            </a:pPr>
            <a:r>
              <a:rPr lang="en-US" sz="2205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05" dirty="0"/>
          </a:p>
        </p:txBody>
      </p:sp>
      <p:sp>
        <p:nvSpPr>
          <p:cNvPr id="20" name="Text 17"/>
          <p:cNvSpPr/>
          <p:nvPr/>
        </p:nvSpPr>
        <p:spPr>
          <a:xfrm>
            <a:off x="2082998" y="5964793"/>
            <a:ext cx="233398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83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Continuity</a:t>
            </a:r>
            <a:endParaRPr lang="en-US" sz="1838" dirty="0"/>
          </a:p>
        </p:txBody>
      </p:sp>
      <p:sp>
        <p:nvSpPr>
          <p:cNvPr id="21" name="Text 18"/>
          <p:cNvSpPr/>
          <p:nvPr/>
        </p:nvSpPr>
        <p:spPr>
          <a:xfrm>
            <a:off x="2082998" y="6375440"/>
            <a:ext cx="6366629" cy="6346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9"/>
              </a:lnSpc>
              <a:buNone/>
            </a:pPr>
            <a:r>
              <a:rPr lang="en-US" sz="1562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ensures business continuity by minimizing downtime and maintaining critical operations during disruptions.</a:t>
            </a:r>
            <a:endParaRPr lang="en-US" sz="156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77653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864037" y="3872865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Cloud computing has become an indispensable technology for businesses of all sizes. By leveraging the power of the cloud, organizations can streamline operations, enhance productivity, and gain a competitive edge in today's digital landscape.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632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 840</cp:lastModifiedBy>
  <cp:revision>2</cp:revision>
  <dcterms:created xsi:type="dcterms:W3CDTF">2024-08-10T18:59:15Z</dcterms:created>
  <dcterms:modified xsi:type="dcterms:W3CDTF">2024-08-10T19:19:43Z</dcterms:modified>
</cp:coreProperties>
</file>